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4" r:id="rId6"/>
    <p:sldId id="258" r:id="rId7"/>
    <p:sldId id="256" r:id="rId8"/>
    <p:sldId id="257" r:id="rId9"/>
    <p:sldId id="263"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a:t>Blunsdon Parish Council</a:t>
            </a:r>
          </a:p>
          <a:p>
            <a:pPr>
              <a:defRPr sz="1800" b="1" i="0" u="none" strike="noStrike" kern="1200" baseline="0">
                <a:solidFill>
                  <a:schemeClr val="dk1">
                    <a:lumMod val="75000"/>
                    <a:lumOff val="25000"/>
                  </a:schemeClr>
                </a:solidFill>
                <a:latin typeface="+mn-lt"/>
                <a:ea typeface="+mn-ea"/>
                <a:cs typeface="+mn-cs"/>
              </a:defRPr>
            </a:pPr>
            <a:r>
              <a:rPr lang="en-GB"/>
              <a:t>Projected Expenditure</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Sheet1!$A$16:$A$25</c:f>
              <c:strCache>
                <c:ptCount val="10"/>
                <c:pt idx="0">
                  <c:v>Burial Ground </c:v>
                </c:pt>
                <c:pt idx="1">
                  <c:v>Recreation Areas</c:v>
                </c:pt>
                <c:pt idx="2">
                  <c:v>Pavilion</c:v>
                </c:pt>
                <c:pt idx="3">
                  <c:v>Parish Open Spaces</c:v>
                </c:pt>
                <c:pt idx="4">
                  <c:v>Village Hall</c:v>
                </c:pt>
                <c:pt idx="5">
                  <c:v>Allotments</c:v>
                </c:pt>
                <c:pt idx="6">
                  <c:v>Litter picking</c:v>
                </c:pt>
                <c:pt idx="7">
                  <c:v>General Administration</c:v>
                </c:pt>
                <c:pt idx="8">
                  <c:v>Projects</c:v>
                </c:pt>
                <c:pt idx="9">
                  <c:v>Staff costs</c:v>
                </c:pt>
              </c:strCache>
            </c:strRef>
          </c:cat>
          <c:val>
            <c:numRef>
              <c:f>Sheet1!$B$16:$B$25</c:f>
            </c:numRef>
          </c:val>
          <c:extLst>
            <c:ext xmlns:c16="http://schemas.microsoft.com/office/drawing/2014/chart" uri="{C3380CC4-5D6E-409C-BE32-E72D297353CC}">
              <c16:uniqueId val="{00000000-0E9F-499E-BCC2-528C72336106}"/>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0E9F-499E-BCC2-528C7233610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4-0E9F-499E-BCC2-528C7233610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6-0E9F-499E-BCC2-528C7233610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8-0E9F-499E-BCC2-528C72336106}"/>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A-0E9F-499E-BCC2-528C72336106}"/>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C-0E9F-499E-BCC2-528C72336106}"/>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E-0E9F-499E-BCC2-528C72336106}"/>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0-0E9F-499E-BCC2-528C72336106}"/>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2-0E9F-499E-BCC2-528C72336106}"/>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4-0E9F-499E-BCC2-528C7233610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Sheet1!$A$16:$A$25</c:f>
              <c:strCache>
                <c:ptCount val="10"/>
                <c:pt idx="0">
                  <c:v>Burial Ground </c:v>
                </c:pt>
                <c:pt idx="1">
                  <c:v>Recreation Areas</c:v>
                </c:pt>
                <c:pt idx="2">
                  <c:v>Pavilion</c:v>
                </c:pt>
                <c:pt idx="3">
                  <c:v>Parish Open Spaces</c:v>
                </c:pt>
                <c:pt idx="4">
                  <c:v>Village Hall</c:v>
                </c:pt>
                <c:pt idx="5">
                  <c:v>Allotments</c:v>
                </c:pt>
                <c:pt idx="6">
                  <c:v>Litter picking</c:v>
                </c:pt>
                <c:pt idx="7">
                  <c:v>General Administration</c:v>
                </c:pt>
                <c:pt idx="8">
                  <c:v>Projects</c:v>
                </c:pt>
                <c:pt idx="9">
                  <c:v>Staff costs</c:v>
                </c:pt>
              </c:strCache>
            </c:strRef>
          </c:cat>
          <c:val>
            <c:numRef>
              <c:f>Sheet1!$C$16:$C$25</c:f>
              <c:numCache>
                <c:formatCode>#,##0</c:formatCode>
                <c:ptCount val="10"/>
                <c:pt idx="0">
                  <c:v>15021</c:v>
                </c:pt>
                <c:pt idx="1">
                  <c:v>14255</c:v>
                </c:pt>
                <c:pt idx="2">
                  <c:v>3253</c:v>
                </c:pt>
                <c:pt idx="3">
                  <c:v>12391</c:v>
                </c:pt>
                <c:pt idx="4">
                  <c:v>25526</c:v>
                </c:pt>
                <c:pt idx="5">
                  <c:v>20</c:v>
                </c:pt>
                <c:pt idx="6">
                  <c:v>2592</c:v>
                </c:pt>
                <c:pt idx="7">
                  <c:v>7594</c:v>
                </c:pt>
                <c:pt idx="8">
                  <c:v>10473</c:v>
                </c:pt>
                <c:pt idx="9">
                  <c:v>53526</c:v>
                </c:pt>
              </c:numCache>
            </c:numRef>
          </c:val>
          <c:extLst>
            <c:ext xmlns:c16="http://schemas.microsoft.com/office/drawing/2014/chart" uri="{C3380CC4-5D6E-409C-BE32-E72D297353CC}">
              <c16:uniqueId val="{00000015-0E9F-499E-BCC2-528C7233610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legendEntry>
      <c:layout>
        <c:manualLayout>
          <c:xMode val="edge"/>
          <c:yMode val="edge"/>
          <c:x val="0.71483129826163039"/>
          <c:y val="1.333612787606938E-2"/>
          <c:w val="0.27840275400357561"/>
          <c:h val="0.9866638721239305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a:t>Blunsdon Parish Council</a:t>
            </a:r>
          </a:p>
          <a:p>
            <a:pPr>
              <a:defRPr sz="1800" b="1" i="0" u="none" strike="noStrike" kern="1200" baseline="0">
                <a:solidFill>
                  <a:schemeClr val="dk1">
                    <a:lumMod val="75000"/>
                    <a:lumOff val="25000"/>
                  </a:schemeClr>
                </a:solidFill>
                <a:latin typeface="+mn-lt"/>
                <a:ea typeface="+mn-ea"/>
                <a:cs typeface="+mn-cs"/>
              </a:defRPr>
            </a:pPr>
            <a:r>
              <a:rPr lang="en-GB"/>
              <a:t>Projected Income</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4EC-4219-9B6E-E86AA57E773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4EC-4219-9B6E-E86AA57E773E}"/>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4EC-4219-9B6E-E86AA57E773E}"/>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84EC-4219-9B6E-E86AA57E773E}"/>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84EC-4219-9B6E-E86AA57E773E}"/>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84EC-4219-9B6E-E86AA57E773E}"/>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84EC-4219-9B6E-E86AA57E773E}"/>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84EC-4219-9B6E-E86AA57E773E}"/>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84EC-4219-9B6E-E86AA57E773E}"/>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84EC-4219-9B6E-E86AA57E773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Sheet1!$A$11:$A$20</c:f>
              <c:strCache>
                <c:ptCount val="10"/>
                <c:pt idx="0">
                  <c:v>General Reserves brought forward</c:v>
                </c:pt>
                <c:pt idx="1">
                  <c:v>Precept</c:v>
                </c:pt>
                <c:pt idx="2">
                  <c:v>Community Tax Grant</c:v>
                </c:pt>
                <c:pt idx="3">
                  <c:v>Community Infrastructure Levy</c:v>
                </c:pt>
                <c:pt idx="4">
                  <c:v>Burial Ground </c:v>
                </c:pt>
                <c:pt idx="5">
                  <c:v>Recreation Areas</c:v>
                </c:pt>
                <c:pt idx="6">
                  <c:v>Pavilion</c:v>
                </c:pt>
                <c:pt idx="7">
                  <c:v>Village Hall</c:v>
                </c:pt>
                <c:pt idx="8">
                  <c:v>Allotments</c:v>
                </c:pt>
                <c:pt idx="9">
                  <c:v>Interest earned</c:v>
                </c:pt>
              </c:strCache>
            </c:strRef>
          </c:cat>
          <c:val>
            <c:numRef>
              <c:f>Sheet1!$B$11:$B$20</c:f>
              <c:numCache>
                <c:formatCode>#,##0</c:formatCode>
                <c:ptCount val="10"/>
                <c:pt idx="0">
                  <c:v>80947</c:v>
                </c:pt>
                <c:pt idx="1">
                  <c:v>84850</c:v>
                </c:pt>
                <c:pt idx="2">
                  <c:v>1779</c:v>
                </c:pt>
                <c:pt idx="3">
                  <c:v>36136</c:v>
                </c:pt>
                <c:pt idx="4">
                  <c:v>5503</c:v>
                </c:pt>
                <c:pt idx="5">
                  <c:v>635</c:v>
                </c:pt>
                <c:pt idx="6">
                  <c:v>1160</c:v>
                </c:pt>
                <c:pt idx="7">
                  <c:v>28452</c:v>
                </c:pt>
                <c:pt idx="8">
                  <c:v>795</c:v>
                </c:pt>
                <c:pt idx="9">
                  <c:v>29</c:v>
                </c:pt>
              </c:numCache>
            </c:numRef>
          </c:val>
          <c:extLst>
            <c:ext xmlns:c16="http://schemas.microsoft.com/office/drawing/2014/chart" uri="{C3380CC4-5D6E-409C-BE32-E72D297353CC}">
              <c16:uniqueId val="{00000014-84EC-4219-9B6E-E86AA57E773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1150492622862593"/>
          <c:y val="2.7542608339798987E-2"/>
          <c:w val="0.28131313064670854"/>
          <c:h val="0.9426061932395148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283AE-E82F-A4CE-EE7B-6490F9436D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E3C078-F739-B567-926E-C6C39D61A9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EA1D0F7-3463-9216-0085-E0F60CC8E892}"/>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5" name="Footer Placeholder 4">
            <a:extLst>
              <a:ext uri="{FF2B5EF4-FFF2-40B4-BE49-F238E27FC236}">
                <a16:creationId xmlns:a16="http://schemas.microsoft.com/office/drawing/2014/main" id="{1390F49B-8E14-D19B-71CA-D8CBFA3BAC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33E9C2-2E07-01C7-CA84-F8740BB90793}"/>
              </a:ext>
            </a:extLst>
          </p:cNvPr>
          <p:cNvSpPr>
            <a:spLocks noGrp="1"/>
          </p:cNvSpPr>
          <p:nvPr>
            <p:ph type="sldNum" sz="quarter" idx="12"/>
          </p:nvPr>
        </p:nvSpPr>
        <p:spPr/>
        <p:txBody>
          <a:bodyPr/>
          <a:lstStyle/>
          <a:p>
            <a:fld id="{FC97579F-BAD2-49D9-9B69-398AFBDFF992}" type="slidenum">
              <a:rPr lang="en-GB" smtClean="0"/>
              <a:t>‹#›</a:t>
            </a:fld>
            <a:endParaRPr lang="en-GB"/>
          </a:p>
        </p:txBody>
      </p:sp>
    </p:spTree>
    <p:extLst>
      <p:ext uri="{BB962C8B-B14F-4D97-AF65-F5344CB8AC3E}">
        <p14:creationId xmlns:p14="http://schemas.microsoft.com/office/powerpoint/2010/main" val="3392320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BC269-A80F-2669-DE6B-3C8DF8FA0C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B64540-A290-8862-2B45-93F831C726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B93C0E-6926-AB82-300B-8843DC259A6F}"/>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5" name="Footer Placeholder 4">
            <a:extLst>
              <a:ext uri="{FF2B5EF4-FFF2-40B4-BE49-F238E27FC236}">
                <a16:creationId xmlns:a16="http://schemas.microsoft.com/office/drawing/2014/main" id="{14537850-56B6-107F-E4C7-E5DC626A43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CA2416-0960-DE7A-00EF-3E49088092F2}"/>
              </a:ext>
            </a:extLst>
          </p:cNvPr>
          <p:cNvSpPr>
            <a:spLocks noGrp="1"/>
          </p:cNvSpPr>
          <p:nvPr>
            <p:ph type="sldNum" sz="quarter" idx="12"/>
          </p:nvPr>
        </p:nvSpPr>
        <p:spPr/>
        <p:txBody>
          <a:bodyPr/>
          <a:lstStyle/>
          <a:p>
            <a:fld id="{FC97579F-BAD2-49D9-9B69-398AFBDFF992}" type="slidenum">
              <a:rPr lang="en-GB" smtClean="0"/>
              <a:t>‹#›</a:t>
            </a:fld>
            <a:endParaRPr lang="en-GB"/>
          </a:p>
        </p:txBody>
      </p:sp>
    </p:spTree>
    <p:extLst>
      <p:ext uri="{BB962C8B-B14F-4D97-AF65-F5344CB8AC3E}">
        <p14:creationId xmlns:p14="http://schemas.microsoft.com/office/powerpoint/2010/main" val="128537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29E4B6-CC5F-BBAA-BFC7-FA9FFC592A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69CE68-6642-112A-A5AB-CC3BFF3A0A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CE901E-3364-01DC-A483-8FAB162F01EF}"/>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5" name="Footer Placeholder 4">
            <a:extLst>
              <a:ext uri="{FF2B5EF4-FFF2-40B4-BE49-F238E27FC236}">
                <a16:creationId xmlns:a16="http://schemas.microsoft.com/office/drawing/2014/main" id="{EC6A7364-688C-0577-689F-3A4D0890BF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C6B663-F3ED-49B9-27D1-58940F8CC3DD}"/>
              </a:ext>
            </a:extLst>
          </p:cNvPr>
          <p:cNvSpPr>
            <a:spLocks noGrp="1"/>
          </p:cNvSpPr>
          <p:nvPr>
            <p:ph type="sldNum" sz="quarter" idx="12"/>
          </p:nvPr>
        </p:nvSpPr>
        <p:spPr/>
        <p:txBody>
          <a:bodyPr/>
          <a:lstStyle/>
          <a:p>
            <a:fld id="{FC97579F-BAD2-49D9-9B69-398AFBDFF992}" type="slidenum">
              <a:rPr lang="en-GB" smtClean="0"/>
              <a:t>‹#›</a:t>
            </a:fld>
            <a:endParaRPr lang="en-GB"/>
          </a:p>
        </p:txBody>
      </p:sp>
    </p:spTree>
    <p:extLst>
      <p:ext uri="{BB962C8B-B14F-4D97-AF65-F5344CB8AC3E}">
        <p14:creationId xmlns:p14="http://schemas.microsoft.com/office/powerpoint/2010/main" val="46722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0631C-4FAA-03DD-1355-89C4D229E3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13021F-2E3F-CEF1-7731-57B77DABCD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2F93AE-CF7B-CE83-8E9D-19AA302E1FA7}"/>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5" name="Footer Placeholder 4">
            <a:extLst>
              <a:ext uri="{FF2B5EF4-FFF2-40B4-BE49-F238E27FC236}">
                <a16:creationId xmlns:a16="http://schemas.microsoft.com/office/drawing/2014/main" id="{497BDEDD-28EF-F1CB-F369-89DC47700C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6F159E-BED7-FF80-77EE-FEF975393F1C}"/>
              </a:ext>
            </a:extLst>
          </p:cNvPr>
          <p:cNvSpPr>
            <a:spLocks noGrp="1"/>
          </p:cNvSpPr>
          <p:nvPr>
            <p:ph type="sldNum" sz="quarter" idx="12"/>
          </p:nvPr>
        </p:nvSpPr>
        <p:spPr/>
        <p:txBody>
          <a:bodyPr/>
          <a:lstStyle/>
          <a:p>
            <a:fld id="{FC97579F-BAD2-49D9-9B69-398AFBDFF992}" type="slidenum">
              <a:rPr lang="en-GB" smtClean="0"/>
              <a:t>‹#›</a:t>
            </a:fld>
            <a:endParaRPr lang="en-GB"/>
          </a:p>
        </p:txBody>
      </p:sp>
      <p:pic>
        <p:nvPicPr>
          <p:cNvPr id="7" name="Picture 6">
            <a:extLst>
              <a:ext uri="{FF2B5EF4-FFF2-40B4-BE49-F238E27FC236}">
                <a16:creationId xmlns:a16="http://schemas.microsoft.com/office/drawing/2014/main" id="{EF9B653C-4C91-2B9E-650E-5864A4F4742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97240" y="5585778"/>
            <a:ext cx="2956560" cy="1182370"/>
          </a:xfrm>
          <a:prstGeom prst="rect">
            <a:avLst/>
          </a:prstGeom>
        </p:spPr>
      </p:pic>
    </p:spTree>
    <p:extLst>
      <p:ext uri="{BB962C8B-B14F-4D97-AF65-F5344CB8AC3E}">
        <p14:creationId xmlns:p14="http://schemas.microsoft.com/office/powerpoint/2010/main" val="207198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0A68A-D950-EC76-36B8-59AE1F62C3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911868-99FD-E9C3-6E81-C57F254A69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E396F9-37DF-7438-4469-5E2C4444AEE4}"/>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5" name="Footer Placeholder 4">
            <a:extLst>
              <a:ext uri="{FF2B5EF4-FFF2-40B4-BE49-F238E27FC236}">
                <a16:creationId xmlns:a16="http://schemas.microsoft.com/office/drawing/2014/main" id="{6A7A30F6-19E6-5798-B512-0C14C778F3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FAF4E8-A6E2-90BA-8E09-0C25BF77F1CF}"/>
              </a:ext>
            </a:extLst>
          </p:cNvPr>
          <p:cNvSpPr>
            <a:spLocks noGrp="1"/>
          </p:cNvSpPr>
          <p:nvPr>
            <p:ph type="sldNum" sz="quarter" idx="12"/>
          </p:nvPr>
        </p:nvSpPr>
        <p:spPr/>
        <p:txBody>
          <a:bodyPr/>
          <a:lstStyle/>
          <a:p>
            <a:fld id="{FC97579F-BAD2-49D9-9B69-398AFBDFF992}" type="slidenum">
              <a:rPr lang="en-GB" smtClean="0"/>
              <a:t>‹#›</a:t>
            </a:fld>
            <a:endParaRPr lang="en-GB"/>
          </a:p>
        </p:txBody>
      </p:sp>
    </p:spTree>
    <p:extLst>
      <p:ext uri="{BB962C8B-B14F-4D97-AF65-F5344CB8AC3E}">
        <p14:creationId xmlns:p14="http://schemas.microsoft.com/office/powerpoint/2010/main" val="26498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CF145-E4B0-B1B3-61BF-FD4AD13D5E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839081-E308-F703-C18D-89D65DDB0D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30D1F59-5B5F-A4EF-3A92-B5EA46EEA0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DC0863-2F6A-6269-DD72-8F52C5894610}"/>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6" name="Footer Placeholder 5">
            <a:extLst>
              <a:ext uri="{FF2B5EF4-FFF2-40B4-BE49-F238E27FC236}">
                <a16:creationId xmlns:a16="http://schemas.microsoft.com/office/drawing/2014/main" id="{95653F4B-D873-9F39-81CA-DCBDB53D99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3ADFF8-D503-C93A-DF8F-DF4F4C67C239}"/>
              </a:ext>
            </a:extLst>
          </p:cNvPr>
          <p:cNvSpPr>
            <a:spLocks noGrp="1"/>
          </p:cNvSpPr>
          <p:nvPr>
            <p:ph type="sldNum" sz="quarter" idx="12"/>
          </p:nvPr>
        </p:nvSpPr>
        <p:spPr/>
        <p:txBody>
          <a:bodyPr/>
          <a:lstStyle/>
          <a:p>
            <a:fld id="{FC97579F-BAD2-49D9-9B69-398AFBDFF992}" type="slidenum">
              <a:rPr lang="en-GB" smtClean="0"/>
              <a:t>‹#›</a:t>
            </a:fld>
            <a:endParaRPr lang="en-GB"/>
          </a:p>
        </p:txBody>
      </p:sp>
    </p:spTree>
    <p:extLst>
      <p:ext uri="{BB962C8B-B14F-4D97-AF65-F5344CB8AC3E}">
        <p14:creationId xmlns:p14="http://schemas.microsoft.com/office/powerpoint/2010/main" val="64240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41B6E-1E7A-EDA7-1CCF-7CDE137B3C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C0F905-1F26-B63F-F027-48F32B4994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18861C-8878-1D70-15FC-F5B2BD91F4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0B84F0B-0909-0234-A868-C6A7AECABA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C681A5-6DC6-93E2-E9E6-B2BBC29A1F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0A28E3-CA46-4143-3CAA-F4450AB97E61}"/>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8" name="Footer Placeholder 7">
            <a:extLst>
              <a:ext uri="{FF2B5EF4-FFF2-40B4-BE49-F238E27FC236}">
                <a16:creationId xmlns:a16="http://schemas.microsoft.com/office/drawing/2014/main" id="{B113DCC6-8859-34E6-EFA4-E963DB39B3E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FE197C-5245-9367-D30D-369DA6D1FD7E}"/>
              </a:ext>
            </a:extLst>
          </p:cNvPr>
          <p:cNvSpPr>
            <a:spLocks noGrp="1"/>
          </p:cNvSpPr>
          <p:nvPr>
            <p:ph type="sldNum" sz="quarter" idx="12"/>
          </p:nvPr>
        </p:nvSpPr>
        <p:spPr/>
        <p:txBody>
          <a:bodyPr/>
          <a:lstStyle/>
          <a:p>
            <a:fld id="{FC97579F-BAD2-49D9-9B69-398AFBDFF992}" type="slidenum">
              <a:rPr lang="en-GB" smtClean="0"/>
              <a:t>‹#›</a:t>
            </a:fld>
            <a:endParaRPr lang="en-GB"/>
          </a:p>
        </p:txBody>
      </p:sp>
    </p:spTree>
    <p:extLst>
      <p:ext uri="{BB962C8B-B14F-4D97-AF65-F5344CB8AC3E}">
        <p14:creationId xmlns:p14="http://schemas.microsoft.com/office/powerpoint/2010/main" val="193098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BBB5-8EBF-DACA-441A-44BDF6F4DBC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C1D502-3515-1ECB-18D5-26CF8AD9E79B}"/>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4" name="Footer Placeholder 3">
            <a:extLst>
              <a:ext uri="{FF2B5EF4-FFF2-40B4-BE49-F238E27FC236}">
                <a16:creationId xmlns:a16="http://schemas.microsoft.com/office/drawing/2014/main" id="{2D9C1EED-F322-FB80-2F35-5415B82C4E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447366-96E3-8D91-58C6-1CFA8A3DA1A7}"/>
              </a:ext>
            </a:extLst>
          </p:cNvPr>
          <p:cNvSpPr>
            <a:spLocks noGrp="1"/>
          </p:cNvSpPr>
          <p:nvPr>
            <p:ph type="sldNum" sz="quarter" idx="12"/>
          </p:nvPr>
        </p:nvSpPr>
        <p:spPr/>
        <p:txBody>
          <a:bodyPr/>
          <a:lstStyle/>
          <a:p>
            <a:fld id="{FC97579F-BAD2-49D9-9B69-398AFBDFF992}" type="slidenum">
              <a:rPr lang="en-GB" smtClean="0"/>
              <a:t>‹#›</a:t>
            </a:fld>
            <a:endParaRPr lang="en-GB"/>
          </a:p>
        </p:txBody>
      </p:sp>
      <p:pic>
        <p:nvPicPr>
          <p:cNvPr id="6" name="Picture 5">
            <a:extLst>
              <a:ext uri="{FF2B5EF4-FFF2-40B4-BE49-F238E27FC236}">
                <a16:creationId xmlns:a16="http://schemas.microsoft.com/office/drawing/2014/main" id="{337FFBAB-FFEE-2513-E530-962F09127F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0600" y="5539105"/>
            <a:ext cx="2956560" cy="1182370"/>
          </a:xfrm>
          <a:prstGeom prst="rect">
            <a:avLst/>
          </a:prstGeom>
        </p:spPr>
      </p:pic>
    </p:spTree>
    <p:extLst>
      <p:ext uri="{BB962C8B-B14F-4D97-AF65-F5344CB8AC3E}">
        <p14:creationId xmlns:p14="http://schemas.microsoft.com/office/powerpoint/2010/main" val="235957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AA43F-A989-2B1C-475B-F1A2E46188CF}"/>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3" name="Footer Placeholder 2">
            <a:extLst>
              <a:ext uri="{FF2B5EF4-FFF2-40B4-BE49-F238E27FC236}">
                <a16:creationId xmlns:a16="http://schemas.microsoft.com/office/drawing/2014/main" id="{B2500E2B-460F-CB7E-7A5D-DAE78BCE8BC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2156889-8FA0-A78F-D79B-51B748675081}"/>
              </a:ext>
            </a:extLst>
          </p:cNvPr>
          <p:cNvSpPr>
            <a:spLocks noGrp="1"/>
          </p:cNvSpPr>
          <p:nvPr>
            <p:ph type="sldNum" sz="quarter" idx="12"/>
          </p:nvPr>
        </p:nvSpPr>
        <p:spPr/>
        <p:txBody>
          <a:bodyPr/>
          <a:lstStyle/>
          <a:p>
            <a:fld id="{FC97579F-BAD2-49D9-9B69-398AFBDFF992}" type="slidenum">
              <a:rPr lang="en-GB" smtClean="0"/>
              <a:t>‹#›</a:t>
            </a:fld>
            <a:endParaRPr lang="en-GB"/>
          </a:p>
        </p:txBody>
      </p:sp>
      <p:pic>
        <p:nvPicPr>
          <p:cNvPr id="5" name="Picture 4">
            <a:extLst>
              <a:ext uri="{FF2B5EF4-FFF2-40B4-BE49-F238E27FC236}">
                <a16:creationId xmlns:a16="http://schemas.microsoft.com/office/drawing/2014/main" id="{5EA9844C-C96F-B33E-1A7C-F14108CF82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0600" y="5675630"/>
            <a:ext cx="2956560" cy="1182370"/>
          </a:xfrm>
          <a:prstGeom prst="rect">
            <a:avLst/>
          </a:prstGeom>
        </p:spPr>
      </p:pic>
    </p:spTree>
    <p:extLst>
      <p:ext uri="{BB962C8B-B14F-4D97-AF65-F5344CB8AC3E}">
        <p14:creationId xmlns:p14="http://schemas.microsoft.com/office/powerpoint/2010/main" val="940284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25A7-8C66-CCFC-479E-41B30EDDCE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4C8AD8-F3C7-B5C5-80AA-900702D456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F98986-99F9-FA41-7BE8-D9E2E7F8A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9228E3-28B7-AAEA-0BB0-DFFA065C2E39}"/>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6" name="Footer Placeholder 5">
            <a:extLst>
              <a:ext uri="{FF2B5EF4-FFF2-40B4-BE49-F238E27FC236}">
                <a16:creationId xmlns:a16="http://schemas.microsoft.com/office/drawing/2014/main" id="{A15B2552-D3EA-EBAF-0A91-35F325DF40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AD5B4B-E574-0004-8072-39459538ADD9}"/>
              </a:ext>
            </a:extLst>
          </p:cNvPr>
          <p:cNvSpPr>
            <a:spLocks noGrp="1"/>
          </p:cNvSpPr>
          <p:nvPr>
            <p:ph type="sldNum" sz="quarter" idx="12"/>
          </p:nvPr>
        </p:nvSpPr>
        <p:spPr/>
        <p:txBody>
          <a:bodyPr/>
          <a:lstStyle/>
          <a:p>
            <a:fld id="{FC97579F-BAD2-49D9-9B69-398AFBDFF992}" type="slidenum">
              <a:rPr lang="en-GB" smtClean="0"/>
              <a:t>‹#›</a:t>
            </a:fld>
            <a:endParaRPr lang="en-GB"/>
          </a:p>
        </p:txBody>
      </p:sp>
    </p:spTree>
    <p:extLst>
      <p:ext uri="{BB962C8B-B14F-4D97-AF65-F5344CB8AC3E}">
        <p14:creationId xmlns:p14="http://schemas.microsoft.com/office/powerpoint/2010/main" val="24516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30E8-7BC3-AB19-9F72-6CEB213D6F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D48B17-31DA-142D-7C6D-613863C6C1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5002A0-7BD8-E493-5F90-F11B58CB1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C10937-01EB-20BF-C906-3CE59A92AE74}"/>
              </a:ext>
            </a:extLst>
          </p:cNvPr>
          <p:cNvSpPr>
            <a:spLocks noGrp="1"/>
          </p:cNvSpPr>
          <p:nvPr>
            <p:ph type="dt" sz="half" idx="10"/>
          </p:nvPr>
        </p:nvSpPr>
        <p:spPr/>
        <p:txBody>
          <a:bodyPr/>
          <a:lstStyle/>
          <a:p>
            <a:fld id="{C6204617-886B-45B5-BCA2-C96CEF80A252}" type="datetimeFigureOut">
              <a:rPr lang="en-GB" smtClean="0"/>
              <a:t>19/05/2022</a:t>
            </a:fld>
            <a:endParaRPr lang="en-GB"/>
          </a:p>
        </p:txBody>
      </p:sp>
      <p:sp>
        <p:nvSpPr>
          <p:cNvPr id="6" name="Footer Placeholder 5">
            <a:extLst>
              <a:ext uri="{FF2B5EF4-FFF2-40B4-BE49-F238E27FC236}">
                <a16:creationId xmlns:a16="http://schemas.microsoft.com/office/drawing/2014/main" id="{50CF0906-86E9-02A4-63A9-B74BAE11A0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2FEE88-2A5C-F003-4121-E55354A3BCCF}"/>
              </a:ext>
            </a:extLst>
          </p:cNvPr>
          <p:cNvSpPr>
            <a:spLocks noGrp="1"/>
          </p:cNvSpPr>
          <p:nvPr>
            <p:ph type="sldNum" sz="quarter" idx="12"/>
          </p:nvPr>
        </p:nvSpPr>
        <p:spPr/>
        <p:txBody>
          <a:bodyPr/>
          <a:lstStyle/>
          <a:p>
            <a:fld id="{FC97579F-BAD2-49D9-9B69-398AFBDFF992}" type="slidenum">
              <a:rPr lang="en-GB" smtClean="0"/>
              <a:t>‹#›</a:t>
            </a:fld>
            <a:endParaRPr lang="en-GB"/>
          </a:p>
        </p:txBody>
      </p:sp>
    </p:spTree>
    <p:extLst>
      <p:ext uri="{BB962C8B-B14F-4D97-AF65-F5344CB8AC3E}">
        <p14:creationId xmlns:p14="http://schemas.microsoft.com/office/powerpoint/2010/main" val="384108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0207AC-85D4-89FA-F005-047E5F0E6B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4515B7-96BD-0645-8759-6EAD711007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D876F6-D4BA-8742-459E-8C548AE4DB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04617-886B-45B5-BCA2-C96CEF80A252}" type="datetimeFigureOut">
              <a:rPr lang="en-GB" smtClean="0"/>
              <a:t>19/05/2022</a:t>
            </a:fld>
            <a:endParaRPr lang="en-GB"/>
          </a:p>
        </p:txBody>
      </p:sp>
      <p:sp>
        <p:nvSpPr>
          <p:cNvPr id="5" name="Footer Placeholder 4">
            <a:extLst>
              <a:ext uri="{FF2B5EF4-FFF2-40B4-BE49-F238E27FC236}">
                <a16:creationId xmlns:a16="http://schemas.microsoft.com/office/drawing/2014/main" id="{6ED2A44D-C7F7-CC6B-1FE9-44DA69B092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C37AF5-F22D-B26C-B8FE-993B12A83C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7579F-BAD2-49D9-9B69-398AFBDFF992}" type="slidenum">
              <a:rPr lang="en-GB" smtClean="0"/>
              <a:t>‹#›</a:t>
            </a:fld>
            <a:endParaRPr lang="en-GB"/>
          </a:p>
        </p:txBody>
      </p:sp>
    </p:spTree>
    <p:extLst>
      <p:ext uri="{BB962C8B-B14F-4D97-AF65-F5344CB8AC3E}">
        <p14:creationId xmlns:p14="http://schemas.microsoft.com/office/powerpoint/2010/main" val="533828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3D371-804C-B518-AC5B-5944CF0DC9A0}"/>
              </a:ext>
            </a:extLst>
          </p:cNvPr>
          <p:cNvSpPr>
            <a:spLocks noGrp="1"/>
          </p:cNvSpPr>
          <p:nvPr>
            <p:ph type="ctrTitle"/>
          </p:nvPr>
        </p:nvSpPr>
        <p:spPr/>
        <p:txBody>
          <a:bodyPr/>
          <a:lstStyle/>
          <a:p>
            <a:r>
              <a:rPr lang="en-GB" dirty="0"/>
              <a:t>Annual Parish Assembly</a:t>
            </a:r>
          </a:p>
        </p:txBody>
      </p:sp>
      <p:sp>
        <p:nvSpPr>
          <p:cNvPr id="3" name="Subtitle 2">
            <a:extLst>
              <a:ext uri="{FF2B5EF4-FFF2-40B4-BE49-F238E27FC236}">
                <a16:creationId xmlns:a16="http://schemas.microsoft.com/office/drawing/2014/main" id="{4A283387-4A77-106E-30C5-A0EEED2269BD}"/>
              </a:ext>
            </a:extLst>
          </p:cNvPr>
          <p:cNvSpPr>
            <a:spLocks noGrp="1"/>
          </p:cNvSpPr>
          <p:nvPr>
            <p:ph type="subTitle" idx="1"/>
          </p:nvPr>
        </p:nvSpPr>
        <p:spPr/>
        <p:txBody>
          <a:bodyPr/>
          <a:lstStyle/>
          <a:p>
            <a:r>
              <a:rPr lang="en-GB" dirty="0"/>
              <a:t>16</a:t>
            </a:r>
            <a:r>
              <a:rPr lang="en-GB" baseline="30000" dirty="0"/>
              <a:t>th</a:t>
            </a:r>
            <a:r>
              <a:rPr lang="en-GB" dirty="0"/>
              <a:t> May 2022</a:t>
            </a:r>
          </a:p>
        </p:txBody>
      </p:sp>
      <p:pic>
        <p:nvPicPr>
          <p:cNvPr id="4" name="Picture 3">
            <a:extLst>
              <a:ext uri="{FF2B5EF4-FFF2-40B4-BE49-F238E27FC236}">
                <a16:creationId xmlns:a16="http://schemas.microsoft.com/office/drawing/2014/main" id="{62162C79-7463-6C54-8ABB-A9F15ABCB5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7720" y="4075430"/>
            <a:ext cx="2956560" cy="1182370"/>
          </a:xfrm>
          <a:prstGeom prst="rect">
            <a:avLst/>
          </a:prstGeom>
        </p:spPr>
      </p:pic>
    </p:spTree>
    <p:extLst>
      <p:ext uri="{BB962C8B-B14F-4D97-AF65-F5344CB8AC3E}">
        <p14:creationId xmlns:p14="http://schemas.microsoft.com/office/powerpoint/2010/main" val="4270638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84F90-7FA5-9251-2F07-06BB36B1A37E}"/>
              </a:ext>
            </a:extLst>
          </p:cNvPr>
          <p:cNvSpPr>
            <a:spLocks noGrp="1"/>
          </p:cNvSpPr>
          <p:nvPr>
            <p:ph type="title"/>
          </p:nvPr>
        </p:nvSpPr>
        <p:spPr/>
        <p:txBody>
          <a:bodyPr/>
          <a:lstStyle/>
          <a:p>
            <a:r>
              <a:rPr lang="en-GB" dirty="0"/>
              <a:t>Other Reports</a:t>
            </a:r>
          </a:p>
        </p:txBody>
      </p:sp>
      <p:sp>
        <p:nvSpPr>
          <p:cNvPr id="3" name="TextBox 2">
            <a:extLst>
              <a:ext uri="{FF2B5EF4-FFF2-40B4-BE49-F238E27FC236}">
                <a16:creationId xmlns:a16="http://schemas.microsoft.com/office/drawing/2014/main" id="{1444B7DC-646F-EDA3-AAFB-94C2B042808F}"/>
              </a:ext>
            </a:extLst>
          </p:cNvPr>
          <p:cNvSpPr txBox="1"/>
          <p:nvPr/>
        </p:nvSpPr>
        <p:spPr>
          <a:xfrm>
            <a:off x="1400175" y="1690688"/>
            <a:ext cx="9391650"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a:t>Speedwatch</a:t>
            </a:r>
          </a:p>
          <a:p>
            <a:pPr marL="742950" lvl="1" indent="-285750">
              <a:buFont typeface="Arial" panose="020B0604020202020204" pitchFamily="34" charset="0"/>
              <a:buChar char="•"/>
            </a:pPr>
            <a:r>
              <a:rPr lang="en-GB" sz="2400" dirty="0"/>
              <a:t>Many thanks to the small team who consistently patrol our Village roads, highlighting those who speed unnecessarily</a:t>
            </a:r>
          </a:p>
          <a:p>
            <a:pPr marL="742950" lvl="1" indent="-285750">
              <a:buFont typeface="Arial" panose="020B0604020202020204" pitchFamily="34" charset="0"/>
              <a:buChar char="•"/>
            </a:pPr>
            <a:r>
              <a:rPr lang="en-GB" sz="2400" dirty="0"/>
              <a:t>They also contribute significantly to Road Safety across the Parish. This being one of the Key Policies of the Blunsdon Neighbourhood Plan</a:t>
            </a:r>
          </a:p>
          <a:p>
            <a:pPr marL="285750" indent="-285750">
              <a:buFont typeface="Arial" panose="020B0604020202020204" pitchFamily="34" charset="0"/>
              <a:buChar char="•"/>
            </a:pPr>
            <a:r>
              <a:rPr lang="en-GB" sz="2400" dirty="0"/>
              <a:t>Blunsdon Neighbourhood Plan</a:t>
            </a:r>
          </a:p>
          <a:p>
            <a:pPr marL="742950" lvl="1" indent="-285750">
              <a:buFont typeface="Arial" panose="020B0604020202020204" pitchFamily="34" charset="0"/>
              <a:buChar char="•"/>
            </a:pPr>
            <a:r>
              <a:rPr lang="en-GB" sz="2400" dirty="0"/>
              <a:t>Many thanks to Trevor Morton Holmes who was Chair of the Steering Group that enabled Blunsdon to  strengthen the Planning Laws across the Parish</a:t>
            </a:r>
          </a:p>
          <a:p>
            <a:pPr marL="742950" lvl="1" indent="-285750">
              <a:buFont typeface="Arial" panose="020B0604020202020204" pitchFamily="34" charset="0"/>
              <a:buChar char="•"/>
            </a:pPr>
            <a:r>
              <a:rPr lang="en-GB" sz="2400" dirty="0"/>
              <a:t>These Policies are live and working in all Planning Applications as they are presented to the PC for comment</a:t>
            </a:r>
          </a:p>
        </p:txBody>
      </p:sp>
    </p:spTree>
    <p:extLst>
      <p:ext uri="{BB962C8B-B14F-4D97-AF65-F5344CB8AC3E}">
        <p14:creationId xmlns:p14="http://schemas.microsoft.com/office/powerpoint/2010/main" val="3153378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E69D596-3157-2F72-35F6-82D86931611A}"/>
              </a:ext>
            </a:extLst>
          </p:cNvPr>
          <p:cNvSpPr txBox="1"/>
          <p:nvPr/>
        </p:nvSpPr>
        <p:spPr>
          <a:xfrm>
            <a:off x="1028700" y="1967266"/>
            <a:ext cx="2628900" cy="2547257"/>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en-US" sz="3600" kern="1200">
                <a:solidFill>
                  <a:srgbClr val="FFFFFF"/>
                </a:solidFill>
                <a:latin typeface="+mj-lt"/>
                <a:ea typeface="+mj-ea"/>
                <a:cs typeface="+mj-cs"/>
              </a:rPr>
              <a:t>QUESTIONS?</a:t>
            </a:r>
          </a:p>
        </p:txBody>
      </p:sp>
      <p:pic>
        <p:nvPicPr>
          <p:cNvPr id="3" name="Graphic 2" descr="Questions outline">
            <a:extLst>
              <a:ext uri="{FF2B5EF4-FFF2-40B4-BE49-F238E27FC236}">
                <a16:creationId xmlns:a16="http://schemas.microsoft.com/office/drawing/2014/main" id="{412205F7-7404-9498-EE3B-55E432BE80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83296" y="643466"/>
            <a:ext cx="5568739" cy="5568739"/>
          </a:xfrm>
          <a:prstGeom prst="rect">
            <a:avLst/>
          </a:prstGeom>
        </p:spPr>
      </p:pic>
    </p:spTree>
    <p:extLst>
      <p:ext uri="{BB962C8B-B14F-4D97-AF65-F5344CB8AC3E}">
        <p14:creationId xmlns:p14="http://schemas.microsoft.com/office/powerpoint/2010/main" val="278163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5132D-1B2B-1586-E2AF-C26E15B3BBD2}"/>
              </a:ext>
            </a:extLst>
          </p:cNvPr>
          <p:cNvSpPr>
            <a:spLocks noGrp="1"/>
          </p:cNvSpPr>
          <p:nvPr>
            <p:ph type="title"/>
          </p:nvPr>
        </p:nvSpPr>
        <p:spPr/>
        <p:txBody>
          <a:bodyPr/>
          <a:lstStyle/>
          <a:p>
            <a:r>
              <a:rPr lang="en-GB"/>
              <a:t>Annual Parish Assembly 2022</a:t>
            </a:r>
            <a:endParaRPr lang="en-GB" dirty="0"/>
          </a:p>
        </p:txBody>
      </p:sp>
      <p:pic>
        <p:nvPicPr>
          <p:cNvPr id="5" name="Picture 4">
            <a:extLst>
              <a:ext uri="{FF2B5EF4-FFF2-40B4-BE49-F238E27FC236}">
                <a16:creationId xmlns:a16="http://schemas.microsoft.com/office/drawing/2014/main" id="{D4D186C5-564A-B0AE-FAFD-12834DFFD0B0}"/>
              </a:ext>
            </a:extLst>
          </p:cNvPr>
          <p:cNvPicPr>
            <a:picLocks noChangeAspect="1"/>
          </p:cNvPicPr>
          <p:nvPr/>
        </p:nvPicPr>
        <p:blipFill>
          <a:blip r:embed="rId2"/>
          <a:stretch>
            <a:fillRect/>
          </a:stretch>
        </p:blipFill>
        <p:spPr>
          <a:xfrm>
            <a:off x="1961007" y="1766316"/>
            <a:ext cx="6117336" cy="4887468"/>
          </a:xfrm>
          <a:prstGeom prst="rect">
            <a:avLst/>
          </a:prstGeom>
        </p:spPr>
      </p:pic>
    </p:spTree>
    <p:extLst>
      <p:ext uri="{BB962C8B-B14F-4D97-AF65-F5344CB8AC3E}">
        <p14:creationId xmlns:p14="http://schemas.microsoft.com/office/powerpoint/2010/main" val="69820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3803-36ED-9F3A-9753-4C55D3C83E1B}"/>
              </a:ext>
            </a:extLst>
          </p:cNvPr>
          <p:cNvSpPr>
            <a:spLocks noGrp="1"/>
          </p:cNvSpPr>
          <p:nvPr>
            <p:ph type="title"/>
          </p:nvPr>
        </p:nvSpPr>
        <p:spPr/>
        <p:txBody>
          <a:bodyPr/>
          <a:lstStyle/>
          <a:p>
            <a:r>
              <a:rPr lang="en-GB" dirty="0"/>
              <a:t>Minutes of 2021 A.P.A.</a:t>
            </a:r>
          </a:p>
        </p:txBody>
      </p:sp>
      <p:pic>
        <p:nvPicPr>
          <p:cNvPr id="6" name="Picture 5">
            <a:extLst>
              <a:ext uri="{FF2B5EF4-FFF2-40B4-BE49-F238E27FC236}">
                <a16:creationId xmlns:a16="http://schemas.microsoft.com/office/drawing/2014/main" id="{B1D23FFD-2620-8BFB-B75C-4648B07781BE}"/>
              </a:ext>
            </a:extLst>
          </p:cNvPr>
          <p:cNvPicPr>
            <a:picLocks noChangeAspect="1"/>
          </p:cNvPicPr>
          <p:nvPr/>
        </p:nvPicPr>
        <p:blipFill>
          <a:blip r:embed="rId2"/>
          <a:stretch>
            <a:fillRect/>
          </a:stretch>
        </p:blipFill>
        <p:spPr>
          <a:xfrm>
            <a:off x="919353" y="1319022"/>
            <a:ext cx="6333744" cy="5401056"/>
          </a:xfrm>
          <a:prstGeom prst="rect">
            <a:avLst/>
          </a:prstGeom>
        </p:spPr>
      </p:pic>
    </p:spTree>
    <p:extLst>
      <p:ext uri="{BB962C8B-B14F-4D97-AF65-F5344CB8AC3E}">
        <p14:creationId xmlns:p14="http://schemas.microsoft.com/office/powerpoint/2010/main" val="269688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8A0DD-7331-516E-CB21-D5DB30B45D63}"/>
              </a:ext>
            </a:extLst>
          </p:cNvPr>
          <p:cNvSpPr>
            <a:spLocks noGrp="1"/>
          </p:cNvSpPr>
          <p:nvPr>
            <p:ph type="title"/>
          </p:nvPr>
        </p:nvSpPr>
        <p:spPr/>
        <p:txBody>
          <a:bodyPr/>
          <a:lstStyle/>
          <a:p>
            <a:r>
              <a:rPr lang="en-GB" dirty="0"/>
              <a:t>Chair’s Report</a:t>
            </a:r>
          </a:p>
        </p:txBody>
      </p:sp>
      <p:sp>
        <p:nvSpPr>
          <p:cNvPr id="3" name="TextBox 2">
            <a:extLst>
              <a:ext uri="{FF2B5EF4-FFF2-40B4-BE49-F238E27FC236}">
                <a16:creationId xmlns:a16="http://schemas.microsoft.com/office/drawing/2014/main" id="{6E953711-145A-C7C0-C965-000667E8FFDB}"/>
              </a:ext>
            </a:extLst>
          </p:cNvPr>
          <p:cNvSpPr txBox="1"/>
          <p:nvPr/>
        </p:nvSpPr>
        <p:spPr>
          <a:xfrm>
            <a:off x="988291" y="1782618"/>
            <a:ext cx="7546109" cy="4247317"/>
          </a:xfrm>
          <a:prstGeom prst="rect">
            <a:avLst/>
          </a:prstGeom>
          <a:noFill/>
        </p:spPr>
        <p:txBody>
          <a:bodyPr wrap="square" rtlCol="0">
            <a:spAutoFit/>
          </a:bodyPr>
          <a:lstStyle/>
          <a:p>
            <a:pPr marL="285750" indent="-285750">
              <a:buFont typeface="Arial" panose="020B0604020202020204" pitchFamily="34" charset="0"/>
              <a:buChar char="•"/>
            </a:pPr>
            <a:r>
              <a:rPr lang="en-GB" dirty="0"/>
              <a:t>Thanks to all our staff and Volunteers</a:t>
            </a:r>
          </a:p>
          <a:p>
            <a:pPr marL="285750" indent="-285750">
              <a:buFont typeface="Arial" panose="020B0604020202020204" pitchFamily="34" charset="0"/>
              <a:buChar char="•"/>
            </a:pPr>
            <a:r>
              <a:rPr lang="en-GB" dirty="0"/>
              <a:t>Coping with Covid 19</a:t>
            </a:r>
          </a:p>
          <a:p>
            <a:pPr marL="285750" indent="-285750">
              <a:buFont typeface="Arial" panose="020B0604020202020204" pitchFamily="34" charset="0"/>
              <a:buChar char="•"/>
            </a:pPr>
            <a:r>
              <a:rPr lang="en-GB" dirty="0"/>
              <a:t>Best Kept Village</a:t>
            </a:r>
          </a:p>
          <a:p>
            <a:pPr marL="285750" indent="-285750">
              <a:buFont typeface="Arial" panose="020B0604020202020204" pitchFamily="34" charset="0"/>
              <a:buChar char="•"/>
            </a:pPr>
            <a:r>
              <a:rPr lang="en-GB" dirty="0"/>
              <a:t>Stuart Boyd’s outstanding service to the PC</a:t>
            </a:r>
          </a:p>
          <a:p>
            <a:pPr marL="285750" indent="-285750">
              <a:buFont typeface="Arial" panose="020B0604020202020204" pitchFamily="34" charset="0"/>
              <a:buChar char="•"/>
            </a:pPr>
            <a:r>
              <a:rPr lang="en-GB" dirty="0"/>
              <a:t>Finance and Budget planning</a:t>
            </a:r>
          </a:p>
          <a:p>
            <a:pPr marL="285750" indent="-285750">
              <a:buFont typeface="Arial" panose="020B0604020202020204" pitchFamily="34" charset="0"/>
              <a:buChar char="•"/>
            </a:pPr>
            <a:r>
              <a:rPr lang="en-GB" dirty="0"/>
              <a:t>Working with St Leonard’s School, the Football Club and the Cricket Club to refurbish the Tennis Courts and Grassed Areas in Linley Road</a:t>
            </a:r>
          </a:p>
          <a:p>
            <a:pPr marL="285750" indent="-285750">
              <a:buFont typeface="Arial" panose="020B0604020202020204" pitchFamily="34" charset="0"/>
              <a:buChar char="•"/>
            </a:pPr>
            <a:r>
              <a:rPr lang="en-GB" dirty="0"/>
              <a:t>Jubilee Plans for June</a:t>
            </a:r>
          </a:p>
          <a:p>
            <a:pPr marL="285750" indent="-285750">
              <a:buFont typeface="Arial" panose="020B0604020202020204" pitchFamily="34" charset="0"/>
              <a:buChar char="•"/>
            </a:pPr>
            <a:r>
              <a:rPr lang="en-GB" dirty="0"/>
              <a:t>Working with St Leonard’s Church</a:t>
            </a:r>
          </a:p>
          <a:p>
            <a:pPr marL="285750" indent="-285750">
              <a:buFont typeface="Arial" panose="020B0604020202020204" pitchFamily="34" charset="0"/>
              <a:buChar char="•"/>
            </a:pPr>
            <a:r>
              <a:rPr lang="en-GB" dirty="0"/>
              <a:t>Plans for Community Allotments</a:t>
            </a:r>
          </a:p>
          <a:p>
            <a:pPr marL="285750" indent="-285750">
              <a:buFont typeface="Arial" panose="020B0604020202020204" pitchFamily="34" charset="0"/>
              <a:buChar char="•"/>
            </a:pPr>
            <a:r>
              <a:rPr lang="en-GB" dirty="0"/>
              <a:t>Plans for the new Community Building and Shop</a:t>
            </a:r>
          </a:p>
          <a:p>
            <a:pPr marL="285750" indent="-285750">
              <a:buFont typeface="Arial" panose="020B0604020202020204" pitchFamily="34" charset="0"/>
              <a:buChar char="•"/>
            </a:pPr>
            <a:r>
              <a:rPr lang="en-GB" dirty="0"/>
              <a:t>New Play Area and Allotments in Broad Blunsdon Heights</a:t>
            </a:r>
          </a:p>
          <a:p>
            <a:pPr marL="285750" indent="-285750">
              <a:buFont typeface="Arial" panose="020B0604020202020204" pitchFamily="34" charset="0"/>
              <a:buChar char="•"/>
            </a:pPr>
            <a:r>
              <a:rPr lang="en-GB" dirty="0"/>
              <a:t>62 Planning applications to consider and comment upon</a:t>
            </a:r>
          </a:p>
          <a:p>
            <a:pPr marL="285750" indent="-285750">
              <a:buFont typeface="Arial" panose="020B0604020202020204" pitchFamily="34" charset="0"/>
              <a:buChar char="•"/>
            </a:pPr>
            <a:r>
              <a:rPr lang="en-GB" dirty="0"/>
              <a:t>Keeping costs the same as last year</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72407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4CFC1-48BC-A551-F40F-23B3E421C367}"/>
              </a:ext>
            </a:extLst>
          </p:cNvPr>
          <p:cNvSpPr>
            <a:spLocks noGrp="1"/>
          </p:cNvSpPr>
          <p:nvPr>
            <p:ph type="title"/>
          </p:nvPr>
        </p:nvSpPr>
        <p:spPr/>
        <p:txBody>
          <a:bodyPr/>
          <a:lstStyle/>
          <a:p>
            <a:r>
              <a:rPr lang="en-GB" dirty="0"/>
              <a:t>Areas of Responsibility</a:t>
            </a:r>
          </a:p>
        </p:txBody>
      </p:sp>
      <p:sp>
        <p:nvSpPr>
          <p:cNvPr id="3" name="TextBox 2">
            <a:extLst>
              <a:ext uri="{FF2B5EF4-FFF2-40B4-BE49-F238E27FC236}">
                <a16:creationId xmlns:a16="http://schemas.microsoft.com/office/drawing/2014/main" id="{A556B13B-66EA-38E1-9B31-859EA523F3C6}"/>
              </a:ext>
            </a:extLst>
          </p:cNvPr>
          <p:cNvSpPr txBox="1"/>
          <p:nvPr/>
        </p:nvSpPr>
        <p:spPr>
          <a:xfrm>
            <a:off x="757382" y="1339273"/>
            <a:ext cx="7989454" cy="5355312"/>
          </a:xfrm>
          <a:prstGeom prst="rect">
            <a:avLst/>
          </a:prstGeom>
          <a:noFill/>
        </p:spPr>
        <p:txBody>
          <a:bodyPr wrap="square" rtlCol="0">
            <a:spAutoFit/>
          </a:bodyPr>
          <a:lstStyle/>
          <a:p>
            <a:pPr marL="285750" indent="-285750">
              <a:buFont typeface="Arial" panose="020B0604020202020204" pitchFamily="34" charset="0"/>
              <a:buChar char="•"/>
            </a:pPr>
            <a:r>
              <a:rPr lang="en-GB" dirty="0"/>
              <a:t>Grounds Maintenance</a:t>
            </a:r>
          </a:p>
          <a:p>
            <a:pPr marL="742950" lvl="1" indent="-285750">
              <a:buFont typeface="Arial" panose="020B0604020202020204" pitchFamily="34" charset="0"/>
              <a:buChar char="•"/>
            </a:pPr>
            <a:r>
              <a:rPr lang="en-GB" dirty="0"/>
              <a:t>General grass-cutting, hedge-trimming, litter removal, dog bin emptying, fly-tip removal, graffiti removal</a:t>
            </a:r>
          </a:p>
          <a:p>
            <a:pPr marL="742950" lvl="1" indent="-285750">
              <a:buFont typeface="Arial" panose="020B0604020202020204" pitchFamily="34" charset="0"/>
              <a:buChar char="•"/>
            </a:pPr>
            <a:r>
              <a:rPr lang="en-GB" dirty="0"/>
              <a:t>Specific projects and emergency work – school path hedge, church path etc</a:t>
            </a:r>
          </a:p>
          <a:p>
            <a:pPr marL="742950" lvl="1" indent="-285750">
              <a:buFont typeface="Arial" panose="020B0604020202020204" pitchFamily="34" charset="0"/>
              <a:buChar char="•"/>
            </a:pPr>
            <a:r>
              <a:rPr lang="en-GB" dirty="0"/>
              <a:t>Maintaining a survey of all trees on Parish land</a:t>
            </a:r>
          </a:p>
          <a:p>
            <a:pPr marL="285750" indent="-285750">
              <a:buFont typeface="Arial" panose="020B0604020202020204" pitchFamily="34" charset="0"/>
              <a:buChar char="•"/>
            </a:pPr>
            <a:r>
              <a:rPr lang="en-GB" dirty="0"/>
              <a:t>Recreation Areas</a:t>
            </a:r>
          </a:p>
          <a:p>
            <a:pPr marL="742950" lvl="1" indent="-285750">
              <a:buFont typeface="Arial" panose="020B0604020202020204" pitchFamily="34" charset="0"/>
              <a:buChar char="•"/>
            </a:pPr>
            <a:r>
              <a:rPr lang="en-GB" dirty="0"/>
              <a:t>Working with F.C. and C.C. and other users</a:t>
            </a:r>
          </a:p>
          <a:p>
            <a:pPr marL="742950" lvl="1" indent="-285750">
              <a:buFont typeface="Arial" panose="020B0604020202020204" pitchFamily="34" charset="0"/>
              <a:buChar char="•"/>
            </a:pPr>
            <a:r>
              <a:rPr lang="en-GB" dirty="0"/>
              <a:t>Maintaining hedge and trees</a:t>
            </a:r>
          </a:p>
          <a:p>
            <a:pPr marL="742950" lvl="1" indent="-285750">
              <a:buFont typeface="Arial" panose="020B0604020202020204" pitchFamily="34" charset="0"/>
              <a:buChar char="•"/>
            </a:pPr>
            <a:r>
              <a:rPr lang="en-GB" dirty="0"/>
              <a:t>Linley Road improvements</a:t>
            </a:r>
          </a:p>
          <a:p>
            <a:pPr marL="742950" lvl="1" indent="-285750">
              <a:buFont typeface="Arial" panose="020B0604020202020204" pitchFamily="34" charset="0"/>
              <a:buChar char="•"/>
            </a:pPr>
            <a:r>
              <a:rPr lang="en-GB" dirty="0"/>
              <a:t>Parking issues – hopefully these will be eased with the development of Linley Road and the transfer of the Community Building and car park</a:t>
            </a:r>
          </a:p>
          <a:p>
            <a:pPr marL="285750" indent="-285750">
              <a:buFont typeface="Arial" panose="020B0604020202020204" pitchFamily="34" charset="0"/>
              <a:buChar char="•"/>
            </a:pPr>
            <a:r>
              <a:rPr lang="en-GB" dirty="0"/>
              <a:t>Blunsdon Village Hall</a:t>
            </a:r>
          </a:p>
          <a:p>
            <a:pPr marL="742950" lvl="1" indent="-285750">
              <a:buFont typeface="Arial" panose="020B0604020202020204" pitchFamily="34" charset="0"/>
              <a:buChar char="•"/>
            </a:pPr>
            <a:r>
              <a:rPr lang="en-GB" dirty="0"/>
              <a:t>Use levels have increased with the ease of the Pandemic</a:t>
            </a:r>
          </a:p>
          <a:p>
            <a:pPr marL="742950" lvl="1" indent="-285750">
              <a:buFont typeface="Arial" panose="020B0604020202020204" pitchFamily="34" charset="0"/>
              <a:buChar char="•"/>
            </a:pPr>
            <a:r>
              <a:rPr lang="en-GB" dirty="0"/>
              <a:t>Main Boiler replaced</a:t>
            </a:r>
          </a:p>
          <a:p>
            <a:pPr marL="742950" lvl="1" indent="-285750">
              <a:buFont typeface="Arial" panose="020B0604020202020204" pitchFamily="34" charset="0"/>
              <a:buChar char="•"/>
            </a:pPr>
            <a:r>
              <a:rPr lang="en-GB" dirty="0"/>
              <a:t>Complement the Staff and users who have minimised infection through thorough requirements</a:t>
            </a:r>
          </a:p>
          <a:p>
            <a:pPr marL="742950" lvl="1" indent="-285750">
              <a:buFont typeface="Arial" panose="020B0604020202020204" pitchFamily="34" charset="0"/>
              <a:buChar char="•"/>
            </a:pPr>
            <a:r>
              <a:rPr lang="en-GB" dirty="0"/>
              <a:t>Cemetery space is soon to be expanded with the grant of extra space from the landowners of the now Hayfield estate</a:t>
            </a:r>
          </a:p>
          <a:p>
            <a:pPr marL="285750" indent="-285750">
              <a:buFont typeface="Arial" panose="020B0604020202020204" pitchFamily="34" charset="0"/>
              <a:buChar char="•"/>
            </a:pPr>
            <a:r>
              <a:rPr lang="en-GB" dirty="0"/>
              <a:t>Footpaths – as yet not our responsibility but that of SBC</a:t>
            </a:r>
          </a:p>
        </p:txBody>
      </p:sp>
    </p:spTree>
    <p:extLst>
      <p:ext uri="{BB962C8B-B14F-4D97-AF65-F5344CB8AC3E}">
        <p14:creationId xmlns:p14="http://schemas.microsoft.com/office/powerpoint/2010/main" val="398545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F4DA7-ED79-8196-D8C8-0A785536D9CD}"/>
              </a:ext>
            </a:extLst>
          </p:cNvPr>
          <p:cNvSpPr>
            <a:spLocks noGrp="1"/>
          </p:cNvSpPr>
          <p:nvPr>
            <p:ph type="title"/>
          </p:nvPr>
        </p:nvSpPr>
        <p:spPr/>
        <p:txBody>
          <a:bodyPr/>
          <a:lstStyle/>
          <a:p>
            <a:r>
              <a:rPr lang="en-GB"/>
              <a:t>Finance Officer’s Report</a:t>
            </a:r>
            <a:endParaRPr lang="en-GB" dirty="0"/>
          </a:p>
        </p:txBody>
      </p:sp>
      <p:sp>
        <p:nvSpPr>
          <p:cNvPr id="3" name="Content Placeholder 2">
            <a:extLst>
              <a:ext uri="{FF2B5EF4-FFF2-40B4-BE49-F238E27FC236}">
                <a16:creationId xmlns:a16="http://schemas.microsoft.com/office/drawing/2014/main" id="{F432C04C-2E61-0F43-E967-02B80EF16B77}"/>
              </a:ext>
            </a:extLst>
          </p:cNvPr>
          <p:cNvSpPr>
            <a:spLocks noGrp="1"/>
          </p:cNvSpPr>
          <p:nvPr>
            <p:ph idx="1"/>
          </p:nvPr>
        </p:nvSpPr>
        <p:spPr/>
        <p:txBody>
          <a:bodyPr>
            <a:noAutofit/>
          </a:bodyPr>
          <a:lstStyle/>
          <a:p>
            <a:r>
              <a:rPr lang="en-GB" sz="2000">
                <a:solidFill>
                  <a:schemeClr val="dk1"/>
                </a:solidFill>
                <a:effectLst/>
                <a:latin typeface="+mn-lt"/>
                <a:ea typeface="+mn-ea"/>
                <a:cs typeface="+mn-cs"/>
              </a:rPr>
              <a:t>Over the latest</a:t>
            </a:r>
            <a:r>
              <a:rPr lang="en-GB" sz="2000" baseline="0">
                <a:solidFill>
                  <a:schemeClr val="dk1"/>
                </a:solidFill>
                <a:effectLst/>
                <a:latin typeface="+mn-lt"/>
                <a:ea typeface="+mn-ea"/>
                <a:cs typeface="+mn-cs"/>
              </a:rPr>
              <a:t> financial year most of the local organisations have returned to hiring the Village Hall and recreational facilities regularly again so our income has increased.</a:t>
            </a:r>
            <a:endParaRPr lang="en-GB" sz="2000">
              <a:solidFill>
                <a:schemeClr val="dk1"/>
              </a:solidFill>
              <a:effectLst/>
              <a:latin typeface="+mn-lt"/>
              <a:ea typeface="+mn-ea"/>
              <a:cs typeface="+mn-cs"/>
            </a:endParaRPr>
          </a:p>
          <a:p>
            <a:r>
              <a:rPr lang="en-GB" sz="2000">
                <a:solidFill>
                  <a:schemeClr val="dk1"/>
                </a:solidFill>
                <a:effectLst/>
                <a:latin typeface="+mn-lt"/>
                <a:ea typeface="+mn-ea"/>
                <a:cs typeface="+mn-cs"/>
              </a:rPr>
              <a:t>The</a:t>
            </a:r>
            <a:r>
              <a:rPr lang="en-GB" sz="2000" baseline="0">
                <a:solidFill>
                  <a:schemeClr val="dk1"/>
                </a:solidFill>
                <a:effectLst/>
                <a:latin typeface="+mn-lt"/>
                <a:ea typeface="+mn-ea"/>
                <a:cs typeface="+mn-cs"/>
              </a:rPr>
              <a:t> receipt of Community Infrastructure Levy payments (obligatory contributions from developers in the Parish) has also assisted with the costs of maintaining the village's amenities and public areas. Additionally, this has enabled the Precept to be kept at a similar level for our residents to the previous year.</a:t>
            </a:r>
          </a:p>
          <a:p>
            <a:r>
              <a:rPr lang="en-GB" sz="2000" baseline="0">
                <a:solidFill>
                  <a:schemeClr val="dk1"/>
                </a:solidFill>
                <a:effectLst/>
                <a:latin typeface="+mn-lt"/>
                <a:ea typeface="+mn-ea"/>
                <a:cs typeface="+mn-cs"/>
              </a:rPr>
              <a:t>The MUGA scheme is now well under way with planning expenses paid.  This is the Parish's largest project to be undertaken for several years and once completed should be a great benefit.</a:t>
            </a:r>
          </a:p>
          <a:p>
            <a:r>
              <a:rPr lang="en-GB" sz="2000"/>
              <a:t>The</a:t>
            </a:r>
            <a:r>
              <a:rPr lang="en-GB" sz="2000" baseline="0"/>
              <a:t> Parish Council's accounts are subjected to both an internal and external audit.  The internal audit has been completed satisfactorily with no queries raised; the accounts will be submitted to the appointed external auditor shortly. Interested residents have the right to inspect the documents from 14th June to 23rd July by prior appointment. </a:t>
            </a:r>
            <a:endParaRPr lang="en-GB" sz="2000"/>
          </a:p>
          <a:p>
            <a:r>
              <a:rPr lang="en-GB" sz="2000" i="1"/>
              <a:t>Rachel Smith, </a:t>
            </a:r>
            <a:r>
              <a:rPr lang="en-GB" sz="2000"/>
              <a:t>Finance Officer.</a:t>
            </a:r>
            <a:endParaRPr lang="en-GB" sz="2000" dirty="0"/>
          </a:p>
        </p:txBody>
      </p:sp>
    </p:spTree>
    <p:extLst>
      <p:ext uri="{BB962C8B-B14F-4D97-AF65-F5344CB8AC3E}">
        <p14:creationId xmlns:p14="http://schemas.microsoft.com/office/powerpoint/2010/main" val="2062969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4CDF852F-474A-2E09-AB74-1226CA30BECF}"/>
              </a:ext>
            </a:extLst>
          </p:cNvPr>
          <p:cNvGraphicFramePr>
            <a:graphicFrameLocks noGrp="1"/>
          </p:cNvGraphicFramePr>
          <p:nvPr>
            <p:ph idx="1"/>
            <p:extLst>
              <p:ext uri="{D42A27DB-BD31-4B8C-83A1-F6EECF244321}">
                <p14:modId xmlns:p14="http://schemas.microsoft.com/office/powerpoint/2010/main" val="1590338747"/>
              </p:ext>
            </p:extLst>
          </p:nvPr>
        </p:nvGraphicFramePr>
        <p:xfrm>
          <a:off x="838200" y="537029"/>
          <a:ext cx="10191750" cy="51493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879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B7FFABB8-EF24-9325-E1E5-F487FA9CC50F}"/>
              </a:ext>
            </a:extLst>
          </p:cNvPr>
          <p:cNvGraphicFramePr>
            <a:graphicFrameLocks/>
          </p:cNvGraphicFramePr>
          <p:nvPr>
            <p:extLst>
              <p:ext uri="{D42A27DB-BD31-4B8C-83A1-F6EECF244321}">
                <p14:modId xmlns:p14="http://schemas.microsoft.com/office/powerpoint/2010/main" val="2641119519"/>
              </p:ext>
            </p:extLst>
          </p:nvPr>
        </p:nvGraphicFramePr>
        <p:xfrm>
          <a:off x="522515" y="566057"/>
          <a:ext cx="10374085" cy="51013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6347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C54F1-9D4C-4942-4B7E-277EB6BFC8B3}"/>
              </a:ext>
            </a:extLst>
          </p:cNvPr>
          <p:cNvSpPr>
            <a:spLocks noGrp="1"/>
          </p:cNvSpPr>
          <p:nvPr>
            <p:ph type="title"/>
          </p:nvPr>
        </p:nvSpPr>
        <p:spPr/>
        <p:txBody>
          <a:bodyPr/>
          <a:lstStyle/>
          <a:p>
            <a:r>
              <a:rPr lang="en-GB" dirty="0"/>
              <a:t>Precept Breakdown </a:t>
            </a:r>
          </a:p>
        </p:txBody>
      </p:sp>
      <p:sp>
        <p:nvSpPr>
          <p:cNvPr id="5" name="TextBox 4">
            <a:extLst>
              <a:ext uri="{FF2B5EF4-FFF2-40B4-BE49-F238E27FC236}">
                <a16:creationId xmlns:a16="http://schemas.microsoft.com/office/drawing/2014/main" id="{C721E408-2B8A-5B76-8799-0058413CFE48}"/>
              </a:ext>
            </a:extLst>
          </p:cNvPr>
          <p:cNvSpPr txBox="1"/>
          <p:nvPr/>
        </p:nvSpPr>
        <p:spPr>
          <a:xfrm>
            <a:off x="748145" y="2124364"/>
            <a:ext cx="10605655" cy="2585323"/>
          </a:xfrm>
          <a:prstGeom prst="rect">
            <a:avLst/>
          </a:prstGeom>
          <a:noFill/>
        </p:spPr>
        <p:txBody>
          <a:bodyPr wrap="square" rtlCol="0">
            <a:spAutoFit/>
          </a:bodyPr>
          <a:lstStyle/>
          <a:p>
            <a:r>
              <a:rPr lang="sv-SE" sz="1800" b="0" i="0" u="none" strike="noStrike" baseline="0" dirty="0">
                <a:solidFill>
                  <a:srgbClr val="000000"/>
                </a:solidFill>
                <a:latin typeface="Arial" panose="020B0604020202020204" pitchFamily="34" charset="0"/>
              </a:rPr>
              <a:t>Precept per Band D Household		Tax Base (households)		Annual Precept</a:t>
            </a:r>
          </a:p>
          <a:p>
            <a:r>
              <a:rPr lang="sv-SE" sz="1800" b="0" i="0" u="none" strike="noStrike" baseline="0" dirty="0">
                <a:solidFill>
                  <a:srgbClr val="000000"/>
                </a:solidFill>
                <a:latin typeface="Arial" panose="020B0604020202020204" pitchFamily="34" charset="0"/>
              </a:rPr>
              <a:t>2022/23		£77.84			       1,148.1			      £89,370</a:t>
            </a:r>
          </a:p>
          <a:p>
            <a:r>
              <a:rPr lang="sv-SE" dirty="0">
                <a:solidFill>
                  <a:srgbClr val="000000"/>
                </a:solidFill>
                <a:latin typeface="Arial" panose="020B0604020202020204" pitchFamily="34" charset="0"/>
              </a:rPr>
              <a:t>2021/22		£77.52			       1,094.6			      £84,850</a:t>
            </a:r>
          </a:p>
          <a:p>
            <a:endParaRPr lang="sv-SE" dirty="0">
              <a:solidFill>
                <a:srgbClr val="000000"/>
              </a:solidFill>
              <a:latin typeface="Arial" panose="020B0604020202020204" pitchFamily="34" charset="0"/>
            </a:endParaRPr>
          </a:p>
          <a:p>
            <a:r>
              <a:rPr lang="sv-SE" dirty="0">
                <a:solidFill>
                  <a:srgbClr val="000000"/>
                </a:solidFill>
                <a:latin typeface="Arial" panose="020B0604020202020204" pitchFamily="34" charset="0"/>
              </a:rPr>
              <a:t>This represents an annual increase of 32p or 0.4% on last year. The average Parish increase across the 20 Swindon Parishes, was 3.4%</a:t>
            </a:r>
          </a:p>
          <a:p>
            <a:endParaRPr lang="sv-SE" dirty="0">
              <a:solidFill>
                <a:srgbClr val="000000"/>
              </a:solidFill>
              <a:latin typeface="Arial" panose="020B0604020202020204" pitchFamily="34" charset="0"/>
            </a:endParaRPr>
          </a:p>
          <a:p>
            <a:endParaRPr lang="sv-SE"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291427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626</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Annual Parish Assembly</vt:lpstr>
      <vt:lpstr>Annual Parish Assembly 2022</vt:lpstr>
      <vt:lpstr>Minutes of 2021 A.P.A.</vt:lpstr>
      <vt:lpstr>Chair’s Report</vt:lpstr>
      <vt:lpstr>Areas of Responsibility</vt:lpstr>
      <vt:lpstr>Finance Officer’s Report</vt:lpstr>
      <vt:lpstr>PowerPoint Presentation</vt:lpstr>
      <vt:lpstr>PowerPoint Presentation</vt:lpstr>
      <vt:lpstr>Precept Breakdown </vt:lpstr>
      <vt:lpstr>Other Reports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Parish Assembly</dc:title>
  <dc:creator>Ian Jankinson</dc:creator>
  <cp:lastModifiedBy>tracey judd</cp:lastModifiedBy>
  <cp:revision>3</cp:revision>
  <dcterms:created xsi:type="dcterms:W3CDTF">2022-05-16T11:46:28Z</dcterms:created>
  <dcterms:modified xsi:type="dcterms:W3CDTF">2022-05-19T06:36:27Z</dcterms:modified>
</cp:coreProperties>
</file>